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9" r:id="rId3"/>
    <p:sldId id="272" r:id="rId4"/>
    <p:sldId id="273" r:id="rId5"/>
    <p:sldId id="274" r:id="rId6"/>
    <p:sldId id="275" r:id="rId7"/>
    <p:sldId id="276" r:id="rId8"/>
    <p:sldId id="277" r:id="rId9"/>
  </p:sldIdLst>
  <p:sldSz cx="13004800" cy="9753600"/>
  <p:notesSz cx="6950075" cy="9236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228600" algn="l"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457200" algn="l"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685800" algn="l"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914400" algn="l"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1143000" algn="l"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1371600" algn="l"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1600200" algn="l"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1828800" algn="l"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Proxima Nova"/>
        <a:ea typeface="Proxima Nova"/>
        <a:cs typeface="Proxima Nova"/>
        <a:sym typeface="Proxima Nova"/>
      </a:defRPr>
    </a:lvl9pPr>
  </p:defaultTextStyle>
  <p:extLst>
    <p:ext uri="{EFAFB233-063F-42B5-8137-9DF3F51BA10A}">
      <p15:sldGuideLst xmlns:p15="http://schemas.microsoft.com/office/powerpoint/2012/main">
        <p15:guide id="1" orient="horz" pos="3096" userDrawn="1">
          <p15:clr>
            <a:srgbClr val="A4A3A4"/>
          </p15:clr>
        </p15:guide>
        <p15:guide id="2" pos="4096"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7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1281" autoAdjust="0"/>
  </p:normalViewPr>
  <p:slideViewPr>
    <p:cSldViewPr snapToGrid="0" showGuides="1">
      <p:cViewPr varScale="1">
        <p:scale>
          <a:sx n="42" d="100"/>
          <a:sy n="42" d="100"/>
        </p:scale>
        <p:origin x="2045" y="62"/>
      </p:cViewPr>
      <p:guideLst>
        <p:guide orient="horz" pos="3096"/>
        <p:guide pos="4096"/>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4" d="100"/>
          <a:sy n="64" d="100"/>
        </p:scale>
        <p:origin x="3096" y="82"/>
      </p:cViewPr>
      <p:guideLst>
        <p:guide orient="horz" pos="2909"/>
        <p:guide pos="217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xfrm>
            <a:off x="1165225" y="692150"/>
            <a:ext cx="4619625" cy="3463925"/>
          </a:xfrm>
          <a:prstGeom prst="rect">
            <a:avLst/>
          </a:prstGeom>
        </p:spPr>
        <p:txBody>
          <a:bodyPr lIns="92492" tIns="46246" rIns="92492" bIns="46246"/>
          <a:lstStyle/>
          <a:p>
            <a:endParaRPr/>
          </a:p>
        </p:txBody>
      </p:sp>
      <p:sp>
        <p:nvSpPr>
          <p:cNvPr id="69" name="Shape 69"/>
          <p:cNvSpPr>
            <a:spLocks noGrp="1"/>
          </p:cNvSpPr>
          <p:nvPr>
            <p:ph type="body" sz="quarter" idx="1"/>
          </p:nvPr>
        </p:nvSpPr>
        <p:spPr>
          <a:xfrm>
            <a:off x="926677" y="4387136"/>
            <a:ext cx="5096722" cy="4156234"/>
          </a:xfrm>
          <a:prstGeom prst="rect">
            <a:avLst/>
          </a:prstGeom>
        </p:spPr>
        <p:txBody>
          <a:bodyPr lIns="92492" tIns="46246" rIns="92492" bIns="46246"/>
          <a:lstStyle/>
          <a:p>
            <a:endParaRPr/>
          </a:p>
        </p:txBody>
      </p:sp>
    </p:spTree>
    <p:extLst>
      <p:ext uri="{BB962C8B-B14F-4D97-AF65-F5344CB8AC3E}">
        <p14:creationId xmlns:p14="http://schemas.microsoft.com/office/powerpoint/2010/main" val="3077032021"/>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 Id="rId6" Type="http://schemas.openxmlformats.org/officeDocument/2006/relationships/hyperlink" Target="https://bankingonmycareer.com/job/operations-assistant" TargetMode="External"/><Relationship Id="rId5" Type="http://schemas.openxmlformats.org/officeDocument/2006/relationships/hyperlink" Target="https://bankingonmycareer.com/job/customer-service-representative-call-center" TargetMode="External"/><Relationship Id="rId4" Type="http://schemas.openxmlformats.org/officeDocument/2006/relationships/hyperlink" Target="https://bankingonmycareer.com/job/teller" TargetMode="Externa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926677" y="589547"/>
            <a:ext cx="5096722" cy="8157411"/>
          </a:xfrm>
        </p:spPr>
        <p:txBody>
          <a:bodyPr/>
          <a:lstStyle/>
          <a:p>
            <a:pPr algn="l"/>
            <a:endParaRPr lang="en-US" sz="1000" b="1" dirty="0" smtClean="0"/>
          </a:p>
        </p:txBody>
      </p:sp>
      <p:sp>
        <p:nvSpPr>
          <p:cNvPr id="2" name="Slide Image Placeholder 1"/>
          <p:cNvSpPr>
            <a:spLocks noGrp="1" noRot="1" noChangeAspect="1"/>
          </p:cNvSpPr>
          <p:nvPr>
            <p:ph type="sldImg"/>
          </p:nvPr>
        </p:nvSpPr>
        <p:spPr>
          <a:xfrm>
            <a:off x="4379913" y="679450"/>
            <a:ext cx="1404937" cy="1054100"/>
          </a:xfrm>
        </p:spPr>
      </p:sp>
      <p:sp>
        <p:nvSpPr>
          <p:cNvPr id="4" name="TextBox 3"/>
          <p:cNvSpPr txBox="1"/>
          <p:nvPr>
            <p:custDataLst>
              <p:tags r:id="rId1"/>
            </p:custDataLst>
          </p:nvPr>
        </p:nvSpPr>
        <p:spPr>
          <a:xfrm>
            <a:off x="0" y="0"/>
            <a:ext cx="3810000" cy="1270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solidFill>
              <a:effectLst/>
              <a:uFillTx/>
              <a:latin typeface="Proxima Nova"/>
              <a:ea typeface="Proxima Nova"/>
              <a:cs typeface="Proxima Nova"/>
              <a:sym typeface="Proxima Nova"/>
            </a:endParaRPr>
          </a:p>
        </p:txBody>
      </p:sp>
    </p:spTree>
    <p:extLst>
      <p:ext uri="{BB962C8B-B14F-4D97-AF65-F5344CB8AC3E}">
        <p14:creationId xmlns:p14="http://schemas.microsoft.com/office/powerpoint/2010/main" val="369247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25" y="661988"/>
            <a:ext cx="1647825" cy="1236662"/>
          </a:xfrm>
        </p:spPr>
      </p:sp>
      <p:sp>
        <p:nvSpPr>
          <p:cNvPr id="3" name="Notes Placeholder 2"/>
          <p:cNvSpPr>
            <a:spLocks noGrp="1"/>
          </p:cNvSpPr>
          <p:nvPr>
            <p:ph type="body" idx="1"/>
          </p:nvPr>
        </p:nvSpPr>
        <p:spPr>
          <a:xfrm>
            <a:off x="509993" y="1455821"/>
            <a:ext cx="5714506" cy="6980114"/>
          </a:xfrm>
        </p:spPr>
        <p:txBody>
          <a:bodyPr/>
          <a:lstStyle/>
          <a:p>
            <a:r>
              <a:rPr lang="en-US" sz="1000" b="0" dirty="0" smtClean="0"/>
              <a:t>Play video at https://</a:t>
            </a:r>
            <a:r>
              <a:rPr lang="en-US" sz="1000" b="0" dirty="0" smtClean="0"/>
              <a:t>bankingonmycareer.com/success-in-fs</a:t>
            </a:r>
          </a:p>
          <a:p>
            <a:endParaRPr lang="en-US" sz="1000" b="0" baseline="0" dirty="0" smtClean="0"/>
          </a:p>
          <a:p>
            <a:r>
              <a:rPr lang="en-US" sz="1000" b="0" baseline="0" dirty="0" smtClean="0"/>
              <a:t>Talk about what this video is communicating about the expectations, culture and pace of the industry. Talk with your audience about what stood out to them and how the video changed some of their thinking about the industry. </a:t>
            </a:r>
          </a:p>
          <a:p>
            <a:endParaRPr lang="en-US" sz="1000" b="0" baseline="0" dirty="0" smtClean="0"/>
          </a:p>
          <a:p>
            <a:r>
              <a:rPr lang="en-US" sz="1000" b="0" baseline="0" dirty="0" smtClean="0"/>
              <a:t>This video was designed to give students and job seekers a window into the industry. It is </a:t>
            </a:r>
            <a:r>
              <a:rPr lang="en-US" sz="2400" b="0" baseline="0" dirty="0" smtClean="0">
                <a:effectLst/>
                <a:latin typeface="Avenir Roman"/>
                <a:sym typeface="Avenir Roman"/>
              </a:rPr>
              <a:t>a</a:t>
            </a:r>
            <a:r>
              <a:rPr lang="en-US" sz="2400" dirty="0" smtClean="0">
                <a:effectLst/>
                <a:latin typeface="Avenir Roman"/>
                <a:ea typeface="Avenir Roman"/>
                <a:cs typeface="Avenir Roman"/>
                <a:sym typeface="Avenir Roman"/>
              </a:rPr>
              <a:t> concept focused on the idea that our actions have rewards and consequences. We want to encourage our audience to think about moments when they have made uninformed decisions that didn't turn out the way they wanted. We are introducing the idea that with the right information you can make good decisions that lead to the kind of career that you want. We will simultaneously introduce:</a:t>
            </a:r>
          </a:p>
          <a:p>
            <a:pPr marL="342900" lvl="0" indent="-342900" fontAlgn="base">
              <a:buFont typeface="Arial" panose="020B0604020202020204" pitchFamily="34" charset="0"/>
              <a:buChar char="•"/>
            </a:pPr>
            <a:r>
              <a:rPr lang="en-US" sz="2400" u="none" strike="noStrike" dirty="0" smtClean="0">
                <a:effectLst/>
                <a:latin typeface="Avenir Roman"/>
                <a:ea typeface="Avenir Roman"/>
                <a:cs typeface="Avenir Roman"/>
                <a:sym typeface="Avenir Roman"/>
              </a:rPr>
              <a:t>BankingOnMyCareer.com</a:t>
            </a:r>
          </a:p>
          <a:p>
            <a:pPr marL="342900" lvl="0" indent="-342900" fontAlgn="base">
              <a:buFont typeface="Arial" panose="020B0604020202020204" pitchFamily="34" charset="0"/>
              <a:buChar char="•"/>
            </a:pPr>
            <a:r>
              <a:rPr lang="en-US" sz="2400" u="none" strike="noStrike" dirty="0" smtClean="0">
                <a:effectLst/>
                <a:latin typeface="Avenir Roman"/>
                <a:ea typeface="Avenir Roman"/>
                <a:cs typeface="Avenir Roman"/>
                <a:sym typeface="Avenir Roman"/>
              </a:rPr>
              <a:t>The project partners and their types</a:t>
            </a:r>
          </a:p>
          <a:p>
            <a:pPr marL="342900" lvl="0" indent="-342900" fontAlgn="base">
              <a:buFont typeface="Arial" panose="020B0604020202020204" pitchFamily="34" charset="0"/>
              <a:buChar char="•"/>
            </a:pPr>
            <a:r>
              <a:rPr lang="en-US" sz="2400" u="none" strike="noStrike" dirty="0" smtClean="0">
                <a:effectLst/>
                <a:latin typeface="Avenir Roman"/>
                <a:ea typeface="Avenir Roman"/>
                <a:cs typeface="Avenir Roman"/>
                <a:sym typeface="Avenir Roman"/>
              </a:rPr>
              <a:t>The features and functionality of the site</a:t>
            </a:r>
          </a:p>
          <a:p>
            <a:pPr marL="342900" lvl="0" indent="-342900" fontAlgn="base">
              <a:buFont typeface="Arial" panose="020B0604020202020204" pitchFamily="34" charset="0"/>
              <a:buChar char="•"/>
            </a:pPr>
            <a:r>
              <a:rPr lang="en-US" sz="2400" u="none" strike="noStrike" dirty="0" smtClean="0">
                <a:effectLst/>
                <a:latin typeface="Avenir Roman"/>
                <a:ea typeface="Avenir Roman"/>
                <a:cs typeface="Avenir Roman"/>
                <a:sym typeface="Avenir Roman"/>
              </a:rPr>
              <a:t>The industry must know messages/Litmus Test</a:t>
            </a:r>
          </a:p>
          <a:p>
            <a:pPr marL="342900" lvl="0" indent="-342900" fontAlgn="base">
              <a:buFont typeface="Arial" panose="020B0604020202020204" pitchFamily="34" charset="0"/>
              <a:buChar char="•"/>
            </a:pPr>
            <a:r>
              <a:rPr lang="en-US" sz="2400" u="none" strike="noStrike" dirty="0" smtClean="0">
                <a:effectLst/>
                <a:latin typeface="Avenir Roman"/>
                <a:ea typeface="Avenir Roman"/>
                <a:cs typeface="Avenir Roman"/>
                <a:sym typeface="Avenir Roman"/>
              </a:rPr>
              <a:t>The primary target audience – Career Starters</a:t>
            </a:r>
          </a:p>
          <a:p>
            <a:pPr marL="342900" lvl="0" indent="-342900" fontAlgn="base">
              <a:buFont typeface="Arial" panose="020B0604020202020204" pitchFamily="34" charset="0"/>
              <a:buChar char="•"/>
            </a:pPr>
            <a:r>
              <a:rPr lang="en-US" sz="2400" u="none" strike="noStrike" dirty="0" smtClean="0">
                <a:effectLst/>
                <a:latin typeface="Avenir Roman"/>
                <a:ea typeface="Avenir Roman"/>
                <a:cs typeface="Avenir Roman"/>
                <a:sym typeface="Avenir Roman"/>
              </a:rPr>
              <a:t>A concept that can continue beyond the site and can be shared and discussed</a:t>
            </a:r>
          </a:p>
          <a:p>
            <a:pPr marL="342900" lvl="0" indent="-342900" fontAlgn="base">
              <a:buFont typeface="Arial" panose="020B0604020202020204" pitchFamily="34" charset="0"/>
              <a:buChar char="•"/>
            </a:pPr>
            <a:r>
              <a:rPr lang="en-US" sz="2400" u="none" strike="noStrike" dirty="0" smtClean="0">
                <a:effectLst/>
                <a:latin typeface="Avenir Roman"/>
                <a:ea typeface="Avenir Roman"/>
                <a:cs typeface="Avenir Roman"/>
                <a:sym typeface="Avenir Roman"/>
              </a:rPr>
              <a:t>Fun</a:t>
            </a:r>
          </a:p>
          <a:p>
            <a:endParaRPr lang="en-US" sz="1000" b="0" dirty="0" smtClean="0"/>
          </a:p>
        </p:txBody>
      </p:sp>
      <p:sp>
        <p:nvSpPr>
          <p:cNvPr id="4" name="TextBox 3"/>
          <p:cNvSpPr txBox="1"/>
          <p:nvPr>
            <p:custDataLst>
              <p:tags r:id="rId1"/>
            </p:custDataLst>
          </p:nvPr>
        </p:nvSpPr>
        <p:spPr>
          <a:xfrm>
            <a:off x="0" y="377831"/>
            <a:ext cx="3912993" cy="540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975" tIns="51975" rIns="51975" bIns="51975" numCol="1" spcCol="38981" rtlCol="0" anchor="ctr">
            <a:spAutoFit/>
          </a:bodyPr>
          <a:lstStyle/>
          <a:p>
            <a:pPr defTabSz="597714"/>
            <a:endParaRPr lang="en-US"/>
          </a:p>
        </p:txBody>
      </p:sp>
    </p:spTree>
    <p:extLst>
      <p:ext uri="{BB962C8B-B14F-4D97-AF65-F5344CB8AC3E}">
        <p14:creationId xmlns:p14="http://schemas.microsoft.com/office/powerpoint/2010/main" val="1482253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25" y="661988"/>
            <a:ext cx="1647825" cy="1236662"/>
          </a:xfrm>
        </p:spPr>
      </p:sp>
      <p:sp>
        <p:nvSpPr>
          <p:cNvPr id="3" name="Notes Placeholder 2"/>
          <p:cNvSpPr>
            <a:spLocks noGrp="1"/>
          </p:cNvSpPr>
          <p:nvPr>
            <p:ph type="body" idx="1"/>
          </p:nvPr>
        </p:nvSpPr>
        <p:spPr>
          <a:xfrm>
            <a:off x="509993" y="1455821"/>
            <a:ext cx="5714506" cy="6980114"/>
          </a:xfrm>
        </p:spPr>
        <p:txBody>
          <a:bodyPr/>
          <a:lstStyle/>
          <a:p>
            <a:r>
              <a:rPr lang="en-US" sz="2400" b="0" i="0" dirty="0" smtClean="0">
                <a:effectLst/>
                <a:latin typeface="Avenir Roman"/>
                <a:ea typeface="Avenir Roman"/>
                <a:cs typeface="Avenir Roman"/>
                <a:sym typeface="Avenir Roman"/>
              </a:rPr>
              <a:t>Many people don’t</a:t>
            </a:r>
            <a:r>
              <a:rPr lang="en-US" sz="2400" b="0" i="0" baseline="0" dirty="0" smtClean="0">
                <a:effectLst/>
                <a:latin typeface="Avenir Roman"/>
                <a:ea typeface="Avenir Roman"/>
                <a:cs typeface="Avenir Roman"/>
                <a:sym typeface="Avenir Roman"/>
              </a:rPr>
              <a:t> yet know that </a:t>
            </a:r>
            <a:r>
              <a:rPr lang="en-US" sz="2400" b="0" i="0" dirty="0" smtClean="0">
                <a:effectLst/>
                <a:latin typeface="Avenir Roman"/>
                <a:ea typeface="Avenir Roman"/>
                <a:cs typeface="Avenir Roman"/>
                <a:sym typeface="Avenir Roman"/>
              </a:rPr>
              <a:t>Financial Services covers a wide range of careers. From the </a:t>
            </a:r>
            <a:r>
              <a:rPr lang="en-US" sz="2400" b="0" i="0" u="sng" dirty="0" smtClean="0">
                <a:effectLst/>
                <a:latin typeface="Avenir Roman"/>
                <a:ea typeface="Avenir Roman"/>
                <a:cs typeface="Avenir Roman"/>
                <a:sym typeface="Avenir Roman"/>
                <a:hlinkClick r:id="rId4"/>
              </a:rPr>
              <a:t>Tellers</a:t>
            </a:r>
            <a:r>
              <a:rPr lang="en-US" sz="2400" b="0" i="0" dirty="0" smtClean="0">
                <a:effectLst/>
                <a:latin typeface="Avenir Roman"/>
                <a:ea typeface="Avenir Roman"/>
                <a:cs typeface="Avenir Roman"/>
                <a:sym typeface="Avenir Roman"/>
              </a:rPr>
              <a:t> and </a:t>
            </a:r>
            <a:r>
              <a:rPr lang="en-US" sz="2400" b="0" i="0" u="sng" dirty="0" smtClean="0">
                <a:effectLst/>
                <a:latin typeface="Avenir Roman"/>
                <a:ea typeface="Avenir Roman"/>
                <a:cs typeface="Avenir Roman"/>
                <a:sym typeface="Avenir Roman"/>
                <a:hlinkClick r:id="rId5"/>
              </a:rPr>
              <a:t>Customer Service Representatives</a:t>
            </a:r>
            <a:r>
              <a:rPr lang="en-US" sz="2400" b="0" i="0" dirty="0" smtClean="0">
                <a:effectLst/>
                <a:latin typeface="Avenir Roman"/>
                <a:ea typeface="Avenir Roman"/>
                <a:cs typeface="Avenir Roman"/>
                <a:sym typeface="Avenir Roman"/>
              </a:rPr>
              <a:t> who help you open </a:t>
            </a:r>
            <a:r>
              <a:rPr lang="en-US" sz="2400" b="0" i="0" dirty="0" smtClean="0">
                <a:effectLst/>
                <a:latin typeface="Avenir Roman"/>
                <a:ea typeface="Avenir Roman"/>
                <a:cs typeface="Avenir Roman"/>
                <a:sym typeface="Avenir Roman"/>
              </a:rPr>
              <a:t>a </a:t>
            </a:r>
            <a:r>
              <a:rPr lang="en-US" sz="2400" b="0" i="0" dirty="0" smtClean="0">
                <a:effectLst/>
                <a:latin typeface="Avenir Roman"/>
                <a:ea typeface="Avenir Roman"/>
                <a:cs typeface="Avenir Roman"/>
                <a:sym typeface="Avenir Roman"/>
              </a:rPr>
              <a:t>new checking account, to the people behind the scenes who make your financial transactions go through smoothly, like the </a:t>
            </a:r>
            <a:r>
              <a:rPr lang="en-US" sz="2400" b="0" i="0" u="sng" dirty="0" smtClean="0">
                <a:effectLst/>
                <a:latin typeface="Avenir Roman"/>
                <a:ea typeface="Avenir Roman"/>
                <a:cs typeface="Avenir Roman"/>
                <a:sym typeface="Avenir Roman"/>
                <a:hlinkClick r:id="rId6"/>
              </a:rPr>
              <a:t>Operations Assistant</a:t>
            </a:r>
            <a:r>
              <a:rPr lang="en-US" sz="2400" b="0" i="0" dirty="0" smtClean="0">
                <a:effectLst/>
                <a:latin typeface="Avenir Roman"/>
                <a:ea typeface="Avenir Roman"/>
                <a:cs typeface="Avenir Roman"/>
                <a:sym typeface="Avenir Roman"/>
              </a:rPr>
              <a:t>. Financial Services encompasses a diverse set of exciting career opportunities.</a:t>
            </a:r>
          </a:p>
          <a:p>
            <a:endParaRPr lang="en-US" sz="2400" b="0" i="0" dirty="0" smtClean="0">
              <a:effectLst/>
              <a:latin typeface="Avenir Roman"/>
              <a:sym typeface="Avenir Roman"/>
            </a:endParaRPr>
          </a:p>
          <a:p>
            <a:r>
              <a:rPr lang="en-US" sz="2400" b="0" i="0" dirty="0" smtClean="0">
                <a:effectLst/>
                <a:latin typeface="Avenir Roman"/>
                <a:sym typeface="Avenir Roman"/>
              </a:rPr>
              <a:t>This site helps people understand the industry more fully,</a:t>
            </a:r>
            <a:r>
              <a:rPr lang="en-US" sz="2400" b="0" i="0" baseline="0" dirty="0" smtClean="0">
                <a:effectLst/>
                <a:latin typeface="Avenir Roman"/>
                <a:sym typeface="Avenir Roman"/>
              </a:rPr>
              <a:t> In addition, it can help job seekers and students understand where they fit in the industry. </a:t>
            </a:r>
          </a:p>
          <a:p>
            <a:endParaRPr lang="en-US" sz="2400" b="0" i="0" baseline="0" dirty="0" smtClean="0">
              <a:effectLst/>
              <a:latin typeface="Avenir Roman"/>
              <a:sym typeface="Avenir Roman"/>
            </a:endParaRPr>
          </a:p>
          <a:p>
            <a:r>
              <a:rPr lang="en-US" sz="2400" b="0" i="0" baseline="0" dirty="0" smtClean="0">
                <a:effectLst/>
                <a:latin typeface="Avenir Roman"/>
                <a:sym typeface="Avenir Roman"/>
              </a:rPr>
              <a:t>When </a:t>
            </a:r>
            <a:r>
              <a:rPr lang="en-US" sz="2400" b="0" i="0" baseline="0" dirty="0" smtClean="0">
                <a:effectLst/>
                <a:latin typeface="Avenir Roman"/>
                <a:sym typeface="Avenir Roman"/>
              </a:rPr>
              <a:t>people visit </a:t>
            </a:r>
            <a:r>
              <a:rPr lang="en-US" sz="2400" b="0" i="0" baseline="0" dirty="0" smtClean="0">
                <a:effectLst/>
                <a:latin typeface="Avenir Roman"/>
                <a:sym typeface="Avenir Roman"/>
              </a:rPr>
              <a:t>the site, they can go to the </a:t>
            </a:r>
            <a:r>
              <a:rPr lang="en-US" sz="2400" b="0" i="0" baseline="0" dirty="0" smtClean="0">
                <a:effectLst/>
                <a:latin typeface="Avenir Roman"/>
                <a:sym typeface="Avenir Roman"/>
              </a:rPr>
              <a:t>section called About </a:t>
            </a:r>
            <a:r>
              <a:rPr lang="en-US" sz="2400" b="0" i="0" baseline="0" dirty="0" smtClean="0">
                <a:effectLst/>
                <a:latin typeface="Avenir Roman"/>
                <a:sym typeface="Avenir Roman"/>
              </a:rPr>
              <a:t>Financial Services. In addition to an industry overview, </a:t>
            </a:r>
            <a:r>
              <a:rPr lang="en-US" sz="2400" b="0" i="0" baseline="0" dirty="0" smtClean="0">
                <a:effectLst/>
                <a:latin typeface="Avenir Roman"/>
                <a:sym typeface="Avenir Roman"/>
              </a:rPr>
              <a:t>they can </a:t>
            </a:r>
            <a:r>
              <a:rPr lang="en-US" sz="2400" b="0" i="0" baseline="0" dirty="0" smtClean="0">
                <a:effectLst/>
                <a:latin typeface="Avenir Roman"/>
                <a:sym typeface="Avenir Roman"/>
              </a:rPr>
              <a:t>learn about Working in the Industry and what it takes to build a successful career there. They can also </a:t>
            </a:r>
            <a:r>
              <a:rPr lang="en-US" sz="2400" b="0" i="0" baseline="0" dirty="0" smtClean="0">
                <a:effectLst/>
                <a:latin typeface="Avenir Roman"/>
                <a:sym typeface="Avenir Roman"/>
              </a:rPr>
              <a:t>read </a:t>
            </a:r>
            <a:r>
              <a:rPr lang="en-US" sz="2400" b="0" i="0" baseline="0" dirty="0" smtClean="0">
                <a:effectLst/>
                <a:latin typeface="Avenir Roman"/>
                <a:sym typeface="Avenir Roman"/>
              </a:rPr>
              <a:t>about the benefits of Financial Services. Users can learn about how the industry is a place that fosters diversity, helps people grow their careers, and is truly a community of great people. In the Social Impact section, people can learn how the industry benefits </a:t>
            </a:r>
            <a:r>
              <a:rPr lang="en-US" sz="2400" b="0" i="0" baseline="0" dirty="0" smtClean="0">
                <a:effectLst/>
                <a:latin typeface="Avenir Roman"/>
                <a:sym typeface="Avenir Roman"/>
              </a:rPr>
              <a:t>NYC. They can </a:t>
            </a:r>
            <a:r>
              <a:rPr lang="en-US" sz="2400" b="0" i="0" baseline="0" dirty="0" smtClean="0">
                <a:effectLst/>
                <a:latin typeface="Avenir Roman"/>
                <a:sym typeface="Avenir Roman"/>
              </a:rPr>
              <a:t>also find a Glossary of industry terms and information about registrations and licenses common in Financial Services.</a:t>
            </a:r>
            <a:endParaRPr lang="en-US" sz="1000" b="0" dirty="0"/>
          </a:p>
        </p:txBody>
      </p:sp>
      <p:sp>
        <p:nvSpPr>
          <p:cNvPr id="4" name="TextBox 3"/>
          <p:cNvSpPr txBox="1"/>
          <p:nvPr>
            <p:custDataLst>
              <p:tags r:id="rId1"/>
            </p:custDataLst>
          </p:nvPr>
        </p:nvSpPr>
        <p:spPr>
          <a:xfrm>
            <a:off x="0" y="377831"/>
            <a:ext cx="3912993" cy="540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975" tIns="51975" rIns="51975" bIns="51975" numCol="1" spcCol="38981" rtlCol="0" anchor="ctr">
            <a:spAutoFit/>
          </a:bodyPr>
          <a:lstStyle/>
          <a:p>
            <a:pPr defTabSz="597714"/>
            <a:endParaRPr lang="en-US"/>
          </a:p>
        </p:txBody>
      </p:sp>
    </p:spTree>
    <p:extLst>
      <p:ext uri="{BB962C8B-B14F-4D97-AF65-F5344CB8AC3E}">
        <p14:creationId xmlns:p14="http://schemas.microsoft.com/office/powerpoint/2010/main" val="1025894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25" y="661988"/>
            <a:ext cx="1647825" cy="1236662"/>
          </a:xfrm>
        </p:spPr>
      </p:sp>
      <p:sp>
        <p:nvSpPr>
          <p:cNvPr id="3" name="Notes Placeholder 2"/>
          <p:cNvSpPr>
            <a:spLocks noGrp="1"/>
          </p:cNvSpPr>
          <p:nvPr>
            <p:ph type="body" idx="1"/>
          </p:nvPr>
        </p:nvSpPr>
        <p:spPr>
          <a:xfrm>
            <a:off x="509993" y="1455821"/>
            <a:ext cx="5714506" cy="6980114"/>
          </a:xfrm>
        </p:spPr>
        <p:txBody>
          <a:bodyPr/>
          <a:lstStyle/>
          <a:p>
            <a:pPr>
              <a:defRPr sz="2400">
                <a:latin typeface="+mn-lt"/>
                <a:ea typeface="+mn-ea"/>
                <a:cs typeface="+mn-cs"/>
                <a:sym typeface="Proxima Nova Semibold"/>
              </a:defRPr>
            </a:pPr>
            <a:r>
              <a:rPr lang="en-US" sz="1000" dirty="0" smtClean="0">
                <a:latin typeface="Avenir Roman"/>
                <a:ea typeface="Avenir Roman"/>
                <a:cs typeface="Avenir Roman"/>
                <a:sym typeface="Proxima Nova Semibold"/>
              </a:rPr>
              <a:t>It’s not easy to know what you want to do for a living when</a:t>
            </a:r>
            <a:r>
              <a:rPr lang="en-US" sz="1000" baseline="0" dirty="0" smtClean="0">
                <a:latin typeface="Avenir Roman"/>
                <a:ea typeface="Avenir Roman"/>
                <a:cs typeface="Avenir Roman"/>
                <a:sym typeface="Proxima Nova Semibold"/>
              </a:rPr>
              <a:t> you can’t possibly know all the jobs out there. However, there are tools to help you begin to think about what you’ll enjoy doing as opposed to ending up in a job you don’t like. </a:t>
            </a:r>
          </a:p>
          <a:p>
            <a:pPr>
              <a:defRPr sz="2400">
                <a:latin typeface="+mn-lt"/>
                <a:ea typeface="+mn-ea"/>
                <a:cs typeface="+mn-cs"/>
                <a:sym typeface="Proxima Nova Semibold"/>
              </a:defRPr>
            </a:pPr>
            <a:endParaRPr lang="en-US" sz="1000" baseline="0" dirty="0" smtClean="0">
              <a:latin typeface="Avenir Roman"/>
              <a:ea typeface="Avenir Roman"/>
              <a:cs typeface="Avenir Roman"/>
              <a:sym typeface="Proxima Nova Semibold"/>
            </a:endParaRPr>
          </a:p>
          <a:p>
            <a:pPr>
              <a:defRPr sz="2400">
                <a:latin typeface="+mn-lt"/>
                <a:ea typeface="+mn-ea"/>
                <a:cs typeface="+mn-cs"/>
                <a:sym typeface="Proxima Nova Semibold"/>
              </a:defRPr>
            </a:pPr>
            <a:r>
              <a:rPr lang="en-US" sz="1000" baseline="0" dirty="0" smtClean="0">
                <a:latin typeface="Avenir Roman"/>
                <a:ea typeface="Avenir Roman"/>
                <a:cs typeface="Avenir Roman"/>
                <a:sym typeface="Proxima Nova Semibold"/>
              </a:rPr>
              <a:t>What if there was an online tool where you could indicate how much you love or dislike doing something and what you’re good at and it would tell you what jobs might be a good fit for you? </a:t>
            </a:r>
            <a:endParaRPr lang="en-US" sz="1000" dirty="0" smtClean="0">
              <a:latin typeface="Avenir Roman"/>
              <a:ea typeface="Avenir Roman"/>
              <a:cs typeface="Avenir Roman"/>
              <a:sym typeface="Proxima Nova Semibold"/>
            </a:endParaRPr>
          </a:p>
          <a:p>
            <a:pPr>
              <a:defRPr sz="2400">
                <a:latin typeface="+mn-lt"/>
                <a:ea typeface="+mn-ea"/>
                <a:cs typeface="+mn-cs"/>
                <a:sym typeface="Proxima Nova Semibold"/>
              </a:defRPr>
            </a:pPr>
            <a:endParaRPr lang="en-US" sz="1000" dirty="0" smtClean="0">
              <a:latin typeface="Avenir Roman"/>
              <a:ea typeface="Avenir Roman"/>
              <a:cs typeface="Avenir Roman"/>
              <a:sym typeface="Proxima Nova Semibold"/>
            </a:endParaRPr>
          </a:p>
          <a:p>
            <a:pPr>
              <a:defRPr sz="2400">
                <a:latin typeface="+mn-lt"/>
                <a:ea typeface="+mn-ea"/>
                <a:cs typeface="+mn-cs"/>
                <a:sym typeface="Proxima Nova Semibold"/>
              </a:defRPr>
            </a:pPr>
            <a:r>
              <a:rPr lang="en-US" sz="1000" dirty="0" smtClean="0">
                <a:latin typeface="Avenir Roman"/>
                <a:ea typeface="Avenir Roman"/>
                <a:cs typeface="Avenir Roman"/>
                <a:sym typeface="Proxima Nova Semibold"/>
              </a:rPr>
              <a:t>BankingOnMyCareer.com</a:t>
            </a:r>
            <a:r>
              <a:rPr lang="en-US" sz="1000" baseline="0" dirty="0" smtClean="0">
                <a:latin typeface="Avenir Roman"/>
                <a:ea typeface="Avenir Roman"/>
                <a:cs typeface="Avenir Roman"/>
                <a:sym typeface="Proxima Nova Semibold"/>
              </a:rPr>
              <a:t> can help you </a:t>
            </a:r>
            <a:r>
              <a:rPr lang="en-US" sz="1000" dirty="0" smtClean="0">
                <a:latin typeface="Avenir Roman"/>
                <a:ea typeface="Avenir Roman"/>
                <a:cs typeface="Avenir Roman"/>
                <a:sym typeface="Proxima Nova Semibold"/>
              </a:rPr>
              <a:t>figure out what your dream jobs is. It’s</a:t>
            </a:r>
            <a:r>
              <a:rPr lang="en-US" sz="1000" baseline="0" dirty="0" smtClean="0">
                <a:latin typeface="Avenir Roman"/>
                <a:ea typeface="Avenir Roman"/>
                <a:cs typeface="Avenir Roman"/>
                <a:sym typeface="Proxima Nova Semibold"/>
              </a:rPr>
              <a:t> just a starting place for you to begin the exploration that will lead to a </a:t>
            </a:r>
            <a:r>
              <a:rPr lang="en-US" sz="1000" baseline="0" dirty="0" smtClean="0">
                <a:latin typeface="Avenir Roman"/>
                <a:ea typeface="Avenir Roman"/>
                <a:cs typeface="Avenir Roman"/>
                <a:sym typeface="Proxima Nova Semibold"/>
              </a:rPr>
              <a:t>job- </a:t>
            </a:r>
            <a:r>
              <a:rPr lang="en-US" sz="1000" baseline="0" dirty="0" smtClean="0">
                <a:latin typeface="Avenir Roman"/>
                <a:ea typeface="Avenir Roman"/>
                <a:cs typeface="Avenir Roman"/>
                <a:sym typeface="Proxima Nova Semibold"/>
              </a:rPr>
              <a:t>and a </a:t>
            </a:r>
            <a:r>
              <a:rPr lang="en-US" sz="1000" baseline="0" dirty="0" smtClean="0">
                <a:latin typeface="Avenir Roman"/>
                <a:ea typeface="Avenir Roman"/>
                <a:cs typeface="Avenir Roman"/>
                <a:sym typeface="Proxima Nova Semibold"/>
              </a:rPr>
              <a:t>career, </a:t>
            </a:r>
            <a:r>
              <a:rPr lang="en-US" sz="1000" baseline="0" dirty="0" smtClean="0">
                <a:latin typeface="Avenir Roman"/>
                <a:ea typeface="Avenir Roman"/>
                <a:cs typeface="Avenir Roman"/>
                <a:sym typeface="Proxima Nova Semibold"/>
              </a:rPr>
              <a:t>you love.</a:t>
            </a:r>
            <a:endParaRPr lang="en-US" sz="1000" dirty="0" smtClean="0">
              <a:latin typeface="Avenir Roman"/>
              <a:ea typeface="Avenir Roman"/>
              <a:cs typeface="Avenir Roman"/>
              <a:sym typeface="Proxima Nova Semibold"/>
            </a:endParaRPr>
          </a:p>
          <a:p>
            <a:endParaRPr lang="en-US" sz="1000" b="0" dirty="0"/>
          </a:p>
        </p:txBody>
      </p:sp>
      <p:sp>
        <p:nvSpPr>
          <p:cNvPr id="4" name="TextBox 3"/>
          <p:cNvSpPr txBox="1"/>
          <p:nvPr>
            <p:custDataLst>
              <p:tags r:id="rId1"/>
            </p:custDataLst>
          </p:nvPr>
        </p:nvSpPr>
        <p:spPr>
          <a:xfrm>
            <a:off x="0" y="377831"/>
            <a:ext cx="3912993" cy="540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975" tIns="51975" rIns="51975" bIns="51975" numCol="1" spcCol="38981" rtlCol="0" anchor="ctr">
            <a:spAutoFit/>
          </a:bodyPr>
          <a:lstStyle/>
          <a:p>
            <a:pPr defTabSz="597714"/>
            <a:endParaRPr lang="en-US"/>
          </a:p>
        </p:txBody>
      </p:sp>
    </p:spTree>
    <p:extLst>
      <p:ext uri="{BB962C8B-B14F-4D97-AF65-F5344CB8AC3E}">
        <p14:creationId xmlns:p14="http://schemas.microsoft.com/office/powerpoint/2010/main" val="297552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25" y="661988"/>
            <a:ext cx="1647825" cy="1236662"/>
          </a:xfrm>
        </p:spPr>
      </p:sp>
      <p:sp>
        <p:nvSpPr>
          <p:cNvPr id="3" name="Notes Placeholder 2"/>
          <p:cNvSpPr>
            <a:spLocks noGrp="1"/>
          </p:cNvSpPr>
          <p:nvPr>
            <p:ph type="body" idx="1"/>
          </p:nvPr>
        </p:nvSpPr>
        <p:spPr>
          <a:xfrm>
            <a:off x="509993" y="1455821"/>
            <a:ext cx="5714506" cy="6980114"/>
          </a:xfrm>
        </p:spPr>
        <p:txBody>
          <a:bodyPr/>
          <a:lstStyle/>
          <a:p>
            <a:r>
              <a:rPr lang="en-US" sz="1000" dirty="0" smtClean="0"/>
              <a:t>The Match</a:t>
            </a:r>
            <a:r>
              <a:rPr lang="en-US" sz="1000" baseline="0" dirty="0" smtClean="0"/>
              <a:t> Me Tool asks you to indicate how interested you are in things like, </a:t>
            </a:r>
            <a:r>
              <a:rPr lang="en-US" sz="1000" i="1" baseline="0" dirty="0" smtClean="0"/>
              <a:t>managing people </a:t>
            </a:r>
            <a:r>
              <a:rPr lang="en-US" sz="1000" baseline="0" dirty="0" smtClean="0"/>
              <a:t>and </a:t>
            </a:r>
            <a:r>
              <a:rPr lang="en-US" sz="1000" i="1" baseline="0" dirty="0" smtClean="0"/>
              <a:t>working with data</a:t>
            </a:r>
            <a:r>
              <a:rPr lang="en-US" sz="1000" baseline="0" dirty="0" smtClean="0"/>
              <a:t>. </a:t>
            </a:r>
            <a:endParaRPr lang="en-US" sz="1000" baseline="0" dirty="0" smtClean="0"/>
          </a:p>
          <a:p>
            <a:r>
              <a:rPr lang="en-US" sz="1000" baseline="0" dirty="0" smtClean="0"/>
              <a:t>Next</a:t>
            </a:r>
            <a:r>
              <a:rPr lang="en-US" sz="1000" baseline="0" dirty="0" smtClean="0"/>
              <a:t>, it asks you what skills you have- things like </a:t>
            </a:r>
            <a:r>
              <a:rPr lang="en-US" sz="1000" i="1" baseline="0" dirty="0" smtClean="0"/>
              <a:t>working with numbers</a:t>
            </a:r>
            <a:r>
              <a:rPr lang="en-US" sz="1000" baseline="0" dirty="0" smtClean="0"/>
              <a:t>, </a:t>
            </a:r>
            <a:r>
              <a:rPr lang="en-US" sz="1000" i="1" baseline="0" dirty="0" smtClean="0"/>
              <a:t>good communication</a:t>
            </a:r>
            <a:r>
              <a:rPr lang="en-US" sz="1000" baseline="0" dirty="0" smtClean="0"/>
              <a:t>, </a:t>
            </a:r>
            <a:r>
              <a:rPr lang="en-US" sz="1000" baseline="0" dirty="0" smtClean="0"/>
              <a:t>and </a:t>
            </a:r>
            <a:r>
              <a:rPr lang="en-US" sz="1000" i="1" baseline="0" dirty="0" smtClean="0"/>
              <a:t>understanding </a:t>
            </a:r>
            <a:r>
              <a:rPr lang="en-US" sz="1000" i="1" baseline="0" dirty="0" smtClean="0"/>
              <a:t>process </a:t>
            </a:r>
            <a:r>
              <a:rPr lang="en-US" sz="1000" i="1" baseline="0" dirty="0" smtClean="0"/>
              <a:t>improvement</a:t>
            </a:r>
            <a:r>
              <a:rPr lang="en-US" sz="1000" baseline="0" dirty="0" smtClean="0"/>
              <a:t>. </a:t>
            </a:r>
          </a:p>
          <a:p>
            <a:r>
              <a:rPr lang="en-US" sz="1000" baseline="0" dirty="0" smtClean="0"/>
              <a:t>Last</a:t>
            </a:r>
            <a:r>
              <a:rPr lang="en-US" sz="1000" baseline="0" dirty="0" smtClean="0"/>
              <a:t>, it asks what level of education you want or currently have. Are you hoping to get to work in the next year or so or are you thinking about a 2 year degree? </a:t>
            </a:r>
          </a:p>
          <a:p>
            <a:endParaRPr lang="en-US" sz="1000" baseline="0" dirty="0" smtClean="0"/>
          </a:p>
          <a:p>
            <a:r>
              <a:rPr lang="en-US" sz="1000" baseline="0" dirty="0" smtClean="0"/>
              <a:t>While we’re on the subject, I want to let you know that a lot of the jobs on this site pay over $25/hour and don’t require a bachelor’s degree. If you’re thinking that 4 years is too long, and frankly too expensive, this may be the right place for you! </a:t>
            </a:r>
            <a:endParaRPr lang="en-US" sz="1000" dirty="0" smtClean="0"/>
          </a:p>
          <a:p>
            <a:endParaRPr lang="en-US" sz="1000" b="0" dirty="0"/>
          </a:p>
        </p:txBody>
      </p:sp>
      <p:sp>
        <p:nvSpPr>
          <p:cNvPr id="4" name="TextBox 3"/>
          <p:cNvSpPr txBox="1"/>
          <p:nvPr>
            <p:custDataLst>
              <p:tags r:id="rId1"/>
            </p:custDataLst>
          </p:nvPr>
        </p:nvSpPr>
        <p:spPr>
          <a:xfrm>
            <a:off x="0" y="377831"/>
            <a:ext cx="3912993" cy="540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975" tIns="51975" rIns="51975" bIns="51975" numCol="1" spcCol="38981" rtlCol="0" anchor="ctr">
            <a:spAutoFit/>
          </a:bodyPr>
          <a:lstStyle/>
          <a:p>
            <a:pPr defTabSz="597714"/>
            <a:endParaRPr lang="en-US"/>
          </a:p>
        </p:txBody>
      </p:sp>
    </p:spTree>
    <p:extLst>
      <p:ext uri="{BB962C8B-B14F-4D97-AF65-F5344CB8AC3E}">
        <p14:creationId xmlns:p14="http://schemas.microsoft.com/office/powerpoint/2010/main" val="1594305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25" y="661988"/>
            <a:ext cx="1647825" cy="1236662"/>
          </a:xfrm>
        </p:spPr>
      </p:sp>
      <p:sp>
        <p:nvSpPr>
          <p:cNvPr id="3" name="Notes Placeholder 2"/>
          <p:cNvSpPr>
            <a:spLocks noGrp="1"/>
          </p:cNvSpPr>
          <p:nvPr>
            <p:ph type="body" idx="1"/>
          </p:nvPr>
        </p:nvSpPr>
        <p:spPr>
          <a:xfrm>
            <a:off x="509993" y="1455821"/>
            <a:ext cx="5714506" cy="6980114"/>
          </a:xfrm>
        </p:spPr>
        <p:txBody>
          <a:bodyPr/>
          <a:lstStyle/>
          <a:p>
            <a:r>
              <a:rPr lang="en-US" sz="1000" dirty="0" smtClean="0"/>
              <a:t>What does is really mean to be an</a:t>
            </a:r>
            <a:r>
              <a:rPr lang="en-US" sz="1000" baseline="0" dirty="0" smtClean="0"/>
              <a:t> analyst? What would you actually do all day if you were an Operations Assistant? Unless you are lucky enough to know someone currently working in these types of jobs, it’s hard to figure out what you would be doing. Even harder to know if you’ll enjoy it.</a:t>
            </a:r>
          </a:p>
          <a:p>
            <a:endParaRPr lang="en-US" sz="1000" baseline="0" dirty="0" smtClean="0"/>
          </a:p>
          <a:p>
            <a:r>
              <a:rPr lang="en-US" sz="1000" baseline="0" dirty="0" smtClean="0"/>
              <a:t>The job descriptions at </a:t>
            </a:r>
            <a:r>
              <a:rPr lang="en-US" sz="1000" baseline="0" dirty="0" smtClean="0"/>
              <a:t>BankingOnMyCareer.com </a:t>
            </a:r>
            <a:r>
              <a:rPr lang="en-US" sz="1000" baseline="0" dirty="0" smtClean="0"/>
              <a:t>can help you do just that. These descriptions aren’t full of jargon, instead you’ll find that they tell you specifically what you would do in this role. These descriptions even tell you where your skills and interests match up to those in the job.</a:t>
            </a:r>
          </a:p>
        </p:txBody>
      </p:sp>
      <p:sp>
        <p:nvSpPr>
          <p:cNvPr id="4" name="TextBox 3"/>
          <p:cNvSpPr txBox="1"/>
          <p:nvPr>
            <p:custDataLst>
              <p:tags r:id="rId1"/>
            </p:custDataLst>
          </p:nvPr>
        </p:nvSpPr>
        <p:spPr>
          <a:xfrm>
            <a:off x="0" y="377831"/>
            <a:ext cx="3912993" cy="540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975" tIns="51975" rIns="51975" bIns="51975" numCol="1" spcCol="38981" rtlCol="0" anchor="ctr">
            <a:spAutoFit/>
          </a:bodyPr>
          <a:lstStyle/>
          <a:p>
            <a:pPr defTabSz="597714"/>
            <a:endParaRPr lang="en-US"/>
          </a:p>
        </p:txBody>
      </p:sp>
    </p:spTree>
    <p:extLst>
      <p:ext uri="{BB962C8B-B14F-4D97-AF65-F5344CB8AC3E}">
        <p14:creationId xmlns:p14="http://schemas.microsoft.com/office/powerpoint/2010/main" val="94542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25" y="661988"/>
            <a:ext cx="1647825" cy="1236662"/>
          </a:xfrm>
        </p:spPr>
      </p:sp>
      <p:sp>
        <p:nvSpPr>
          <p:cNvPr id="3" name="Notes Placeholder 2"/>
          <p:cNvSpPr>
            <a:spLocks noGrp="1"/>
          </p:cNvSpPr>
          <p:nvPr>
            <p:ph type="body" idx="1"/>
          </p:nvPr>
        </p:nvSpPr>
        <p:spPr>
          <a:xfrm>
            <a:off x="509993" y="1455821"/>
            <a:ext cx="5714506" cy="6980114"/>
          </a:xfrm>
        </p:spPr>
        <p:txBody>
          <a:bodyPr/>
          <a:lstStyle/>
          <a:p>
            <a:r>
              <a:rPr lang="en-US" sz="1000" b="1" dirty="0" smtClean="0"/>
              <a:t>Education (Training</a:t>
            </a:r>
            <a:r>
              <a:rPr lang="en-US" sz="1000" b="1" baseline="0" dirty="0" smtClean="0"/>
              <a:t> &amp; Education):</a:t>
            </a:r>
            <a:endParaRPr lang="en-US" sz="1000" b="1" dirty="0" smtClean="0"/>
          </a:p>
          <a:p>
            <a:r>
              <a:rPr lang="en-US" sz="1000" dirty="0" smtClean="0"/>
              <a:t>If you’re considering</a:t>
            </a:r>
            <a:r>
              <a:rPr lang="en-US" sz="1000" baseline="0" dirty="0" smtClean="0"/>
              <a:t> more education, or even if you’re not, check out this site. There is a lot of information on schools and high quality, affordable (really!) education near you. A well-paying, secure job in Financial Services may only be 9 months away with the right certificate program at your local community college.</a:t>
            </a:r>
          </a:p>
          <a:p>
            <a:endParaRPr lang="en-US" sz="1000" baseline="0" dirty="0" smtClean="0"/>
          </a:p>
          <a:p>
            <a:r>
              <a:rPr lang="en-US" sz="1000" b="1" baseline="0" dirty="0" smtClean="0"/>
              <a:t>Employers (Who is Hiring):</a:t>
            </a:r>
            <a:endParaRPr lang="en-US" sz="1000" b="1" baseline="0" dirty="0" smtClean="0"/>
          </a:p>
          <a:p>
            <a:r>
              <a:rPr lang="en-US" sz="1000" baseline="0" dirty="0" smtClean="0"/>
              <a:t>You’ve waked by </a:t>
            </a:r>
            <a:r>
              <a:rPr lang="en-US" sz="1000" baseline="0" dirty="0" smtClean="0"/>
              <a:t>bank </a:t>
            </a:r>
            <a:r>
              <a:rPr lang="en-US" sz="1000" baseline="0" dirty="0" smtClean="0"/>
              <a:t>branches and insurance offices many times, but have you ever thought about what it’s like to work for these companies? These are great organizations that really care about their employees. They want their people to have long-term, fulfilling careers and provide benefits to help make that a reality. You can provide for a family and have a job you love at the same time. Visit the site for information on what it’s like to go to work for </a:t>
            </a:r>
            <a:r>
              <a:rPr lang="en-US" sz="1000" baseline="0" dirty="0" smtClean="0"/>
              <a:t>Financial Services companies</a:t>
            </a:r>
            <a:r>
              <a:rPr lang="en-US" sz="1000" baseline="0" dirty="0" smtClean="0"/>
              <a:t>. </a:t>
            </a:r>
            <a:endParaRPr lang="en-US" sz="1000" dirty="0" smtClean="0"/>
          </a:p>
          <a:p>
            <a:endParaRPr lang="en-US" sz="1000" b="0" dirty="0"/>
          </a:p>
        </p:txBody>
      </p:sp>
      <p:sp>
        <p:nvSpPr>
          <p:cNvPr id="4" name="TextBox 3"/>
          <p:cNvSpPr txBox="1"/>
          <p:nvPr>
            <p:custDataLst>
              <p:tags r:id="rId1"/>
            </p:custDataLst>
          </p:nvPr>
        </p:nvSpPr>
        <p:spPr>
          <a:xfrm>
            <a:off x="0" y="377831"/>
            <a:ext cx="3912993" cy="540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975" tIns="51975" rIns="51975" bIns="51975" numCol="1" spcCol="38981" rtlCol="0" anchor="ctr">
            <a:spAutoFit/>
          </a:bodyPr>
          <a:lstStyle/>
          <a:p>
            <a:pPr defTabSz="597714"/>
            <a:endParaRPr lang="en-US"/>
          </a:p>
        </p:txBody>
      </p:sp>
    </p:spTree>
    <p:extLst>
      <p:ext uri="{BB962C8B-B14F-4D97-AF65-F5344CB8AC3E}">
        <p14:creationId xmlns:p14="http://schemas.microsoft.com/office/powerpoint/2010/main" val="1297795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25" y="661988"/>
            <a:ext cx="1647825" cy="1236662"/>
          </a:xfrm>
        </p:spPr>
      </p:sp>
      <p:sp>
        <p:nvSpPr>
          <p:cNvPr id="3" name="Notes Placeholder 2"/>
          <p:cNvSpPr>
            <a:spLocks noGrp="1"/>
          </p:cNvSpPr>
          <p:nvPr>
            <p:ph type="body" idx="1"/>
          </p:nvPr>
        </p:nvSpPr>
        <p:spPr>
          <a:xfrm>
            <a:off x="509993" y="1455821"/>
            <a:ext cx="5714506" cy="6980114"/>
          </a:xfrm>
        </p:spPr>
        <p:txBody>
          <a:bodyPr/>
          <a:lstStyle/>
          <a:p>
            <a:r>
              <a:rPr lang="en-US" sz="1000" b="0" dirty="0" smtClean="0"/>
              <a:t>Get your career right the first</a:t>
            </a:r>
            <a:r>
              <a:rPr lang="en-US" sz="1000" b="0" baseline="0" dirty="0" smtClean="0"/>
              <a:t> time by learning about different jobs, what it’s really like to work in an industry and more at BankingOnMyCareer.com </a:t>
            </a:r>
            <a:endParaRPr lang="en-US" sz="1000" b="0" dirty="0"/>
          </a:p>
        </p:txBody>
      </p:sp>
      <p:sp>
        <p:nvSpPr>
          <p:cNvPr id="4" name="TextBox 3"/>
          <p:cNvSpPr txBox="1"/>
          <p:nvPr>
            <p:custDataLst>
              <p:tags r:id="rId1"/>
            </p:custDataLst>
          </p:nvPr>
        </p:nvSpPr>
        <p:spPr>
          <a:xfrm>
            <a:off x="0" y="377831"/>
            <a:ext cx="3912993" cy="540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975" tIns="51975" rIns="51975" bIns="51975" numCol="1" spcCol="38981" rtlCol="0" anchor="ctr">
            <a:spAutoFit/>
          </a:bodyPr>
          <a:lstStyle/>
          <a:p>
            <a:pPr defTabSz="597714"/>
            <a:endParaRPr lang="en-US"/>
          </a:p>
        </p:txBody>
      </p:sp>
    </p:spTree>
    <p:extLst>
      <p:ext uri="{BB962C8B-B14F-4D97-AF65-F5344CB8AC3E}">
        <p14:creationId xmlns:p14="http://schemas.microsoft.com/office/powerpoint/2010/main" val="1953034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MAIN MASTER">
    <p:spTree>
      <p:nvGrpSpPr>
        <p:cNvPr id="1" name=""/>
        <p:cNvGrpSpPr/>
        <p:nvPr/>
      </p:nvGrpSpPr>
      <p:grpSpPr>
        <a:xfrm>
          <a:off x="0" y="0"/>
          <a:ext cx="0" cy="0"/>
          <a:chOff x="0" y="0"/>
          <a:chExt cx="0" cy="0"/>
        </a:xfrm>
      </p:grpSpPr>
      <p:pic>
        <p:nvPicPr>
          <p:cNvPr id="12" name="main.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Internal 1">
    <p:spTree>
      <p:nvGrpSpPr>
        <p:cNvPr id="1" name=""/>
        <p:cNvGrpSpPr/>
        <p:nvPr/>
      </p:nvGrpSpPr>
      <p:grpSpPr>
        <a:xfrm>
          <a:off x="0" y="0"/>
          <a:ext cx="0" cy="0"/>
          <a:chOff x="0" y="0"/>
          <a:chExt cx="0" cy="0"/>
        </a:xfrm>
      </p:grpSpPr>
      <p:sp>
        <p:nvSpPr>
          <p:cNvPr id="20" name="Shape 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Internal 6">
    <p:spTree>
      <p:nvGrpSpPr>
        <p:cNvPr id="1" name=""/>
        <p:cNvGrpSpPr/>
        <p:nvPr/>
      </p:nvGrpSpPr>
      <p:grpSpPr>
        <a:xfrm>
          <a:off x="0" y="0"/>
          <a:ext cx="0" cy="0"/>
          <a:chOff x="0" y="0"/>
          <a:chExt cx="0" cy="0"/>
        </a:xfrm>
      </p:grpSpPr>
      <p:sp>
        <p:nvSpPr>
          <p:cNvPr id="27" name="Shape 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Internal 7">
    <p:spTree>
      <p:nvGrpSpPr>
        <p:cNvPr id="1" name=""/>
        <p:cNvGrpSpPr/>
        <p:nvPr/>
      </p:nvGrpSpPr>
      <p:grpSpPr>
        <a:xfrm>
          <a:off x="0" y="0"/>
          <a:ext cx="0" cy="0"/>
          <a:chOff x="0" y="0"/>
          <a:chExt cx="0" cy="0"/>
        </a:xfrm>
      </p:grpSpPr>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Internal 9">
    <p:spTree>
      <p:nvGrpSpPr>
        <p:cNvPr id="1" name=""/>
        <p:cNvGrpSpPr/>
        <p:nvPr/>
      </p:nvGrpSpPr>
      <p:grpSpPr>
        <a:xfrm>
          <a:off x="0" y="0"/>
          <a:ext cx="0" cy="0"/>
          <a:chOff x="0" y="0"/>
          <a:chExt cx="0" cy="0"/>
        </a:xfrm>
      </p:grpSpPr>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Internal 11">
    <p:spTree>
      <p:nvGrpSpPr>
        <p:cNvPr id="1" name=""/>
        <p:cNvGrpSpPr/>
        <p:nvPr/>
      </p:nvGrpSpPr>
      <p:grpSpPr>
        <a:xfrm>
          <a:off x="0" y="0"/>
          <a:ext cx="0" cy="0"/>
          <a:chOff x="0" y="0"/>
          <a:chExt cx="0" cy="0"/>
        </a:xfrm>
      </p:grpSpPr>
      <p:sp>
        <p:nvSpPr>
          <p:cNvPr id="48" name="Shape 4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Internal 12">
    <p:spTree>
      <p:nvGrpSpPr>
        <p:cNvPr id="1" name=""/>
        <p:cNvGrpSpPr/>
        <p:nvPr/>
      </p:nvGrpSpPr>
      <p:grpSpPr>
        <a:xfrm>
          <a:off x="0" y="0"/>
          <a:ext cx="0" cy="0"/>
          <a:chOff x="0" y="0"/>
          <a:chExt cx="0" cy="0"/>
        </a:xfrm>
      </p:grpSpPr>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Internal 12 copy">
    <p:spTree>
      <p:nvGrpSpPr>
        <p:cNvPr id="1" name=""/>
        <p:cNvGrpSpPr/>
        <p:nvPr/>
      </p:nvGrpSpPr>
      <p:grpSpPr>
        <a:xfrm>
          <a:off x="0" y="0"/>
          <a:ext cx="0" cy="0"/>
          <a:chOff x="0" y="0"/>
          <a:chExt cx="0" cy="0"/>
        </a:xfrm>
      </p:grpSpPr>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PT_interior.jpg"/>
          <p:cNvPicPr>
            <a:picLocks noChangeAspect="1"/>
          </p:cNvPicPr>
          <p:nvPr/>
        </p:nvPicPr>
        <p:blipFill>
          <a:blip r:embed="rId10">
            <a:extLst/>
          </a:blip>
          <a:stretch>
            <a:fillRect/>
          </a:stretch>
        </p:blipFill>
        <p:spPr>
          <a:xfrm>
            <a:off x="0" y="0"/>
            <a:ext cx="13004800" cy="9753600"/>
          </a:xfrm>
          <a:prstGeom prst="rect">
            <a:avLst/>
          </a:prstGeom>
          <a:ln w="12700">
            <a:miter lim="400000"/>
          </a:ln>
        </p:spPr>
      </p:pic>
      <p:sp>
        <p:nvSpPr>
          <p:cNvPr id="3" name="Shape 3"/>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4" name="Shape 4"/>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lgn="ctr">
              <a:defRPr sz="1800">
                <a:latin typeface="+mj-lt"/>
                <a:ea typeface="+mj-ea"/>
                <a:cs typeface="+mj-cs"/>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9pPr>
    </p:titleStyle>
    <p:bodyStyle>
      <a:lvl1pPr marL="296333" marR="0" indent="-296333" algn="l" defTabSz="584200" rtl="0" latinLnBrk="0">
        <a:lnSpc>
          <a:spcPct val="100000"/>
        </a:lnSpc>
        <a:spcBef>
          <a:spcPts val="4200"/>
        </a:spcBef>
        <a:spcAft>
          <a:spcPts val="0"/>
        </a:spcAft>
        <a:buClrTx/>
        <a:buSzPct val="75000"/>
        <a:buFontTx/>
        <a:buChar char="•"/>
        <a:tabLst/>
        <a:defRPr sz="2400" b="0" i="0" u="none" strike="noStrike" cap="none" spc="0" baseline="0">
          <a:ln>
            <a:noFill/>
          </a:ln>
          <a:solidFill>
            <a:srgbClr val="000000"/>
          </a:solidFill>
          <a:uFillTx/>
          <a:latin typeface="Proxima Nova"/>
          <a:ea typeface="Proxima Nova"/>
          <a:cs typeface="Proxima Nova"/>
          <a:sym typeface="Proxima Nova"/>
        </a:defRPr>
      </a:lvl1pPr>
      <a:lvl2pPr marL="740833" marR="0" indent="-296333" algn="l" defTabSz="584200" rtl="0" latinLnBrk="0">
        <a:lnSpc>
          <a:spcPct val="100000"/>
        </a:lnSpc>
        <a:spcBef>
          <a:spcPts val="4200"/>
        </a:spcBef>
        <a:spcAft>
          <a:spcPts val="0"/>
        </a:spcAft>
        <a:buClrTx/>
        <a:buSzPct val="75000"/>
        <a:buFontTx/>
        <a:buChar char="•"/>
        <a:tabLst/>
        <a:defRPr sz="2400" b="0" i="0" u="none" strike="noStrike" cap="none" spc="0" baseline="0">
          <a:ln>
            <a:noFill/>
          </a:ln>
          <a:solidFill>
            <a:srgbClr val="000000"/>
          </a:solidFill>
          <a:uFillTx/>
          <a:latin typeface="Proxima Nova"/>
          <a:ea typeface="Proxima Nova"/>
          <a:cs typeface="Proxima Nova"/>
          <a:sym typeface="Proxima Nova"/>
        </a:defRPr>
      </a:lvl2pPr>
      <a:lvl3pPr marL="1185333" marR="0" indent="-296333" algn="l" defTabSz="584200" rtl="0" latinLnBrk="0">
        <a:lnSpc>
          <a:spcPct val="100000"/>
        </a:lnSpc>
        <a:spcBef>
          <a:spcPts val="4200"/>
        </a:spcBef>
        <a:spcAft>
          <a:spcPts val="0"/>
        </a:spcAft>
        <a:buClrTx/>
        <a:buSzPct val="75000"/>
        <a:buFontTx/>
        <a:buChar char="•"/>
        <a:tabLst/>
        <a:defRPr sz="2400" b="0" i="0" u="none" strike="noStrike" cap="none" spc="0" baseline="0">
          <a:ln>
            <a:noFill/>
          </a:ln>
          <a:solidFill>
            <a:srgbClr val="000000"/>
          </a:solidFill>
          <a:uFillTx/>
          <a:latin typeface="Proxima Nova"/>
          <a:ea typeface="Proxima Nova"/>
          <a:cs typeface="Proxima Nova"/>
          <a:sym typeface="Proxima Nova"/>
        </a:defRPr>
      </a:lvl3pPr>
      <a:lvl4pPr marL="1629833" marR="0" indent="-296333" algn="l" defTabSz="584200" rtl="0" latinLnBrk="0">
        <a:lnSpc>
          <a:spcPct val="100000"/>
        </a:lnSpc>
        <a:spcBef>
          <a:spcPts val="4200"/>
        </a:spcBef>
        <a:spcAft>
          <a:spcPts val="0"/>
        </a:spcAft>
        <a:buClrTx/>
        <a:buSzPct val="75000"/>
        <a:buFontTx/>
        <a:buChar char="•"/>
        <a:tabLst/>
        <a:defRPr sz="2400" b="0" i="0" u="none" strike="noStrike" cap="none" spc="0" baseline="0">
          <a:ln>
            <a:noFill/>
          </a:ln>
          <a:solidFill>
            <a:srgbClr val="000000"/>
          </a:solidFill>
          <a:uFillTx/>
          <a:latin typeface="Proxima Nova"/>
          <a:ea typeface="Proxima Nova"/>
          <a:cs typeface="Proxima Nova"/>
          <a:sym typeface="Proxima Nova"/>
        </a:defRPr>
      </a:lvl4pPr>
      <a:lvl5pPr marL="2074333" marR="0" indent="-296333" algn="l" defTabSz="584200" rtl="0" latinLnBrk="0">
        <a:lnSpc>
          <a:spcPct val="100000"/>
        </a:lnSpc>
        <a:spcBef>
          <a:spcPts val="4200"/>
        </a:spcBef>
        <a:spcAft>
          <a:spcPts val="0"/>
        </a:spcAft>
        <a:buClrTx/>
        <a:buSzPct val="75000"/>
        <a:buFontTx/>
        <a:buChar char="•"/>
        <a:tabLst/>
        <a:defRPr sz="2400" b="0" i="0" u="none" strike="noStrike" cap="none" spc="0" baseline="0">
          <a:ln>
            <a:noFill/>
          </a:ln>
          <a:solidFill>
            <a:srgbClr val="000000"/>
          </a:solidFill>
          <a:uFillTx/>
          <a:latin typeface="Proxima Nova"/>
          <a:ea typeface="Proxima Nova"/>
          <a:cs typeface="Proxima Nova"/>
          <a:sym typeface="Proxima Nova"/>
        </a:defRPr>
      </a:lvl5pPr>
      <a:lvl6pPr marL="2518833" marR="0" indent="-296333" algn="l" defTabSz="584200" rtl="0" latinLnBrk="0">
        <a:lnSpc>
          <a:spcPct val="100000"/>
        </a:lnSpc>
        <a:spcBef>
          <a:spcPts val="4200"/>
        </a:spcBef>
        <a:spcAft>
          <a:spcPts val="0"/>
        </a:spcAft>
        <a:buClrTx/>
        <a:buSzPct val="75000"/>
        <a:buFontTx/>
        <a:buChar char="•"/>
        <a:tabLst/>
        <a:defRPr sz="2400" b="0" i="0" u="none" strike="noStrike" cap="none" spc="0" baseline="0">
          <a:ln>
            <a:noFill/>
          </a:ln>
          <a:solidFill>
            <a:srgbClr val="000000"/>
          </a:solidFill>
          <a:uFillTx/>
          <a:latin typeface="Proxima Nova"/>
          <a:ea typeface="Proxima Nova"/>
          <a:cs typeface="Proxima Nova"/>
          <a:sym typeface="Proxima Nova"/>
        </a:defRPr>
      </a:lvl6pPr>
      <a:lvl7pPr marL="2963333" marR="0" indent="-296333" algn="l" defTabSz="584200" rtl="0" latinLnBrk="0">
        <a:lnSpc>
          <a:spcPct val="100000"/>
        </a:lnSpc>
        <a:spcBef>
          <a:spcPts val="4200"/>
        </a:spcBef>
        <a:spcAft>
          <a:spcPts val="0"/>
        </a:spcAft>
        <a:buClrTx/>
        <a:buSzPct val="75000"/>
        <a:buFontTx/>
        <a:buChar char="•"/>
        <a:tabLst/>
        <a:defRPr sz="2400" b="0" i="0" u="none" strike="noStrike" cap="none" spc="0" baseline="0">
          <a:ln>
            <a:noFill/>
          </a:ln>
          <a:solidFill>
            <a:srgbClr val="000000"/>
          </a:solidFill>
          <a:uFillTx/>
          <a:latin typeface="Proxima Nova"/>
          <a:ea typeface="Proxima Nova"/>
          <a:cs typeface="Proxima Nova"/>
          <a:sym typeface="Proxima Nova"/>
        </a:defRPr>
      </a:lvl7pPr>
      <a:lvl8pPr marL="3407833" marR="0" indent="-296333" algn="l" defTabSz="584200" rtl="0" latinLnBrk="0">
        <a:lnSpc>
          <a:spcPct val="100000"/>
        </a:lnSpc>
        <a:spcBef>
          <a:spcPts val="4200"/>
        </a:spcBef>
        <a:spcAft>
          <a:spcPts val="0"/>
        </a:spcAft>
        <a:buClrTx/>
        <a:buSzPct val="75000"/>
        <a:buFontTx/>
        <a:buChar char="•"/>
        <a:tabLst/>
        <a:defRPr sz="2400" b="0" i="0" u="none" strike="noStrike" cap="none" spc="0" baseline="0">
          <a:ln>
            <a:noFill/>
          </a:ln>
          <a:solidFill>
            <a:srgbClr val="000000"/>
          </a:solidFill>
          <a:uFillTx/>
          <a:latin typeface="Proxima Nova"/>
          <a:ea typeface="Proxima Nova"/>
          <a:cs typeface="Proxima Nova"/>
          <a:sym typeface="Proxima Nova"/>
        </a:defRPr>
      </a:lvl8pPr>
      <a:lvl9pPr marL="3852333" marR="0" indent="-296333" algn="l" defTabSz="584200" rtl="0" latinLnBrk="0">
        <a:lnSpc>
          <a:spcPct val="100000"/>
        </a:lnSpc>
        <a:spcBef>
          <a:spcPts val="4200"/>
        </a:spcBef>
        <a:spcAft>
          <a:spcPts val="0"/>
        </a:spcAft>
        <a:buClrTx/>
        <a:buSzPct val="75000"/>
        <a:buFontTx/>
        <a:buChar char="•"/>
        <a:tabLst/>
        <a:defRPr sz="2400" b="0" i="0" u="none" strike="noStrike" cap="none" spc="0" baseline="0">
          <a:ln>
            <a:noFill/>
          </a:ln>
          <a:solidFill>
            <a:srgbClr val="000000"/>
          </a:solidFill>
          <a:uFillTx/>
          <a:latin typeface="Proxima Nova"/>
          <a:ea typeface="Proxima Nova"/>
          <a:cs typeface="Proxima Nova"/>
          <a:sym typeface="Proxima Nova"/>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bankingonmycareer.com/success-in-f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bankingonmycareer.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p:cNvPr>
          <p:cNvPicPr>
            <a:picLocks noChangeAspect="1"/>
          </p:cNvPicPr>
          <p:nvPr/>
        </p:nvPicPr>
        <p:blipFill>
          <a:blip r:embed="rId4"/>
          <a:stretch>
            <a:fillRect/>
          </a:stretch>
        </p:blipFill>
        <p:spPr>
          <a:xfrm>
            <a:off x="3401568" y="1946099"/>
            <a:ext cx="6237033" cy="6210350"/>
          </a:xfrm>
          <a:prstGeom prst="rect">
            <a:avLst/>
          </a:prstGeom>
        </p:spPr>
      </p:pic>
    </p:spTree>
    <p:extLst>
      <p:ext uri="{BB962C8B-B14F-4D97-AF65-F5344CB8AC3E}">
        <p14:creationId xmlns:p14="http://schemas.microsoft.com/office/powerpoint/2010/main" val="36382150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4647" y="3146258"/>
            <a:ext cx="4683854" cy="3912268"/>
          </a:xfrm>
          <a:prstGeom prst="rect">
            <a:avLst/>
          </a:prstGeom>
        </p:spPr>
      </p:pic>
      <p:sp>
        <p:nvSpPr>
          <p:cNvPr id="3" name="Rectangle 2"/>
          <p:cNvSpPr/>
          <p:nvPr/>
        </p:nvSpPr>
        <p:spPr>
          <a:xfrm rot="5400000" flipH="1">
            <a:off x="61666" y="2499945"/>
            <a:ext cx="6149249" cy="4540037"/>
          </a:xfrm>
          <a:prstGeom prst="rect">
            <a:avLst/>
          </a:prstGeom>
          <a:gradFill flip="none" rotWithShape="1">
            <a:gsLst>
              <a:gs pos="71000">
                <a:srgbClr val="FFFFFF">
                  <a:alpha val="76000"/>
                </a:srgbClr>
              </a:gs>
              <a:gs pos="58000">
                <a:srgbClr val="FFFFFF">
                  <a:alpha val="90000"/>
                </a:srgbClr>
              </a:gs>
              <a:gs pos="37000">
                <a:schemeClr val="bg1"/>
              </a:gs>
              <a:gs pos="88000">
                <a:srgbClr val="FFFFFF">
                  <a:alpha val="32000"/>
                </a:srgbClr>
              </a:gs>
              <a:gs pos="100000">
                <a:schemeClr val="bg1">
                  <a:alpha val="0"/>
                </a:schemeClr>
              </a:gs>
            </a:gsLst>
            <a:lin ang="5400000" scaled="1"/>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uFillTx/>
              <a:latin typeface="+mj-lt"/>
              <a:ea typeface="+mj-ea"/>
              <a:cs typeface="+mj-cs"/>
              <a:sym typeface="Helvetica Light"/>
            </a:endParaRPr>
          </a:p>
        </p:txBody>
      </p:sp>
      <p:pic>
        <p:nvPicPr>
          <p:cNvPr id="4" name="Picture 3"/>
          <p:cNvPicPr>
            <a:picLocks noChangeAspect="1"/>
          </p:cNvPicPr>
          <p:nvPr/>
        </p:nvPicPr>
        <p:blipFill>
          <a:blip r:embed="rId4"/>
          <a:stretch>
            <a:fillRect/>
          </a:stretch>
        </p:blipFill>
        <p:spPr>
          <a:xfrm>
            <a:off x="5550126" y="4761719"/>
            <a:ext cx="6586335" cy="681345"/>
          </a:xfrm>
          <a:prstGeom prst="rect">
            <a:avLst/>
          </a:prstGeom>
        </p:spPr>
      </p:pic>
    </p:spTree>
    <p:extLst>
      <p:ext uri="{BB962C8B-B14F-4D97-AF65-F5344CB8AC3E}">
        <p14:creationId xmlns:p14="http://schemas.microsoft.com/office/powerpoint/2010/main" val="20119140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30434" y="4876800"/>
            <a:ext cx="2719871" cy="2828977"/>
          </a:xfrm>
          <a:prstGeom prst="ellipse">
            <a:avLst/>
          </a:prstGeom>
          <a:solidFill>
            <a:schemeClr val="tx2"/>
          </a:solidFill>
          <a:ln w="12700" cap="flat">
            <a:no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j-lt"/>
              <a:ea typeface="+mj-ea"/>
              <a:cs typeface="+mj-cs"/>
              <a:sym typeface="Helvetica Light"/>
            </a:endParaRPr>
          </a:p>
        </p:txBody>
      </p:sp>
      <p:sp>
        <p:nvSpPr>
          <p:cNvPr id="5" name="Oval 4"/>
          <p:cNvSpPr/>
          <p:nvPr/>
        </p:nvSpPr>
        <p:spPr>
          <a:xfrm>
            <a:off x="4864671" y="5562124"/>
            <a:ext cx="2312894" cy="2228317"/>
          </a:xfrm>
          <a:prstGeom prst="ellipse">
            <a:avLst/>
          </a:prstGeom>
          <a:solidFill>
            <a:schemeClr val="tx2"/>
          </a:solidFill>
          <a:ln w="12700" cap="flat">
            <a:no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j-lt"/>
              <a:ea typeface="+mj-ea"/>
              <a:cs typeface="+mj-cs"/>
              <a:sym typeface="Helvetica Light"/>
            </a:endParaRPr>
          </a:p>
        </p:txBody>
      </p:sp>
      <p:sp>
        <p:nvSpPr>
          <p:cNvPr id="6" name="Oval 5"/>
          <p:cNvSpPr/>
          <p:nvPr/>
        </p:nvSpPr>
        <p:spPr>
          <a:xfrm>
            <a:off x="8946061" y="4860779"/>
            <a:ext cx="2545977" cy="2599766"/>
          </a:xfrm>
          <a:prstGeom prst="ellipse">
            <a:avLst/>
          </a:prstGeom>
          <a:solidFill>
            <a:schemeClr val="tx2"/>
          </a:solidFill>
          <a:ln w="12700" cap="flat">
            <a:no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j-lt"/>
              <a:ea typeface="+mj-ea"/>
              <a:cs typeface="+mj-cs"/>
              <a:sym typeface="Helvetica Light"/>
            </a:endParaRPr>
          </a:p>
        </p:txBody>
      </p:sp>
      <p:sp>
        <p:nvSpPr>
          <p:cNvPr id="7" name="Rectangle 6"/>
          <p:cNvSpPr/>
          <p:nvPr/>
        </p:nvSpPr>
        <p:spPr>
          <a:xfrm>
            <a:off x="853498" y="5342561"/>
            <a:ext cx="2199141" cy="1815882"/>
          </a:xfrm>
          <a:prstGeom prst="rect">
            <a:avLst/>
          </a:prstGeom>
        </p:spPr>
        <p:txBody>
          <a:bodyPr wrap="square">
            <a:spAutoFit/>
          </a:bodyPr>
          <a:lstStyle/>
          <a:p>
            <a:pPr algn="ctr"/>
            <a:r>
              <a:rPr lang="en-US" b="1" dirty="0" smtClean="0">
                <a:solidFill>
                  <a:schemeClr val="bg1"/>
                </a:solidFill>
                <a:effectLst>
                  <a:outerShdw blurRad="38100" dist="38100" dir="2700000" algn="tl">
                    <a:srgbClr val="000000">
                      <a:alpha val="43137"/>
                    </a:srgbClr>
                  </a:outerShdw>
                </a:effectLst>
              </a:rPr>
              <a:t>Want to work help people everyday?</a:t>
            </a:r>
            <a:endParaRPr lang="en-US" b="1" dirty="0">
              <a:solidFill>
                <a:schemeClr val="bg1"/>
              </a:solidFill>
              <a:effectLst>
                <a:outerShdw blurRad="38100" dist="38100" dir="2700000" algn="tl">
                  <a:srgbClr val="000000">
                    <a:alpha val="43137"/>
                  </a:srgbClr>
                </a:outerShdw>
              </a:effectLst>
            </a:endParaRPr>
          </a:p>
        </p:txBody>
      </p:sp>
      <p:sp>
        <p:nvSpPr>
          <p:cNvPr id="8" name="Rectangle 7"/>
          <p:cNvSpPr/>
          <p:nvPr/>
        </p:nvSpPr>
        <p:spPr>
          <a:xfrm>
            <a:off x="9119478" y="5301972"/>
            <a:ext cx="2199141" cy="1815882"/>
          </a:xfrm>
          <a:prstGeom prst="rect">
            <a:avLst/>
          </a:prstGeom>
        </p:spPr>
        <p:txBody>
          <a:bodyPr wrap="square">
            <a:spAutoFit/>
          </a:bodyPr>
          <a:lstStyle/>
          <a:p>
            <a:pPr algn="ctr"/>
            <a:r>
              <a:rPr lang="en-US" b="1" dirty="0" smtClean="0">
                <a:solidFill>
                  <a:schemeClr val="bg1"/>
                </a:solidFill>
                <a:effectLst>
                  <a:outerShdw blurRad="38100" dist="38100" dir="2700000" algn="tl">
                    <a:srgbClr val="000000">
                      <a:alpha val="43137"/>
                    </a:srgbClr>
                  </a:outerShdw>
                </a:effectLst>
              </a:rPr>
              <a:t>Do you have an eye for detail?</a:t>
            </a:r>
            <a:endParaRPr lang="en-US"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5067548" y="5928920"/>
            <a:ext cx="2017407" cy="1384995"/>
          </a:xfrm>
          <a:prstGeom prst="rect">
            <a:avLst/>
          </a:prstGeom>
          <a:effectLst>
            <a:outerShdw blurRad="63500" sx="102000" sy="102000" algn="ctr" rotWithShape="0">
              <a:prstClr val="black">
                <a:alpha val="40000"/>
              </a:prstClr>
            </a:outerShdw>
          </a:effectLst>
        </p:spPr>
        <p:txBody>
          <a:bodyPr wrap="square">
            <a:spAutoFit/>
          </a:bodyPr>
          <a:lstStyle/>
          <a:p>
            <a:pPr algn="ctr"/>
            <a:r>
              <a:rPr lang="en-US" b="1" dirty="0" smtClean="0">
                <a:solidFill>
                  <a:schemeClr val="bg1"/>
                </a:solidFill>
                <a:effectLst>
                  <a:outerShdw blurRad="38100" dist="38100" dir="2700000" algn="tl">
                    <a:srgbClr val="000000">
                      <a:alpha val="43137"/>
                    </a:srgbClr>
                  </a:outerShdw>
                </a:effectLst>
              </a:rPr>
              <a:t>Are you good with numbers?</a:t>
            </a:r>
            <a:endParaRPr lang="en-US" b="1" dirty="0">
              <a:solidFill>
                <a:schemeClr val="bg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3"/>
          <a:stretch>
            <a:fillRect/>
          </a:stretch>
        </p:blipFill>
        <p:spPr>
          <a:xfrm>
            <a:off x="1782952" y="2565074"/>
            <a:ext cx="8696325" cy="16192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255441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0524" y="3014536"/>
            <a:ext cx="4924425" cy="1466850"/>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4"/>
          <a:stretch>
            <a:fillRect/>
          </a:stretch>
        </p:blipFill>
        <p:spPr>
          <a:xfrm>
            <a:off x="4166268" y="5588918"/>
            <a:ext cx="4800600" cy="1495425"/>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5"/>
          <a:stretch>
            <a:fillRect/>
          </a:stretch>
        </p:blipFill>
        <p:spPr>
          <a:xfrm>
            <a:off x="7513804" y="3747961"/>
            <a:ext cx="4714875" cy="15144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6052068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46066" y="1715502"/>
            <a:ext cx="4086225" cy="1028700"/>
          </a:xfrm>
          <a:prstGeom prst="rect">
            <a:avLst/>
          </a:prstGeom>
        </p:spPr>
      </p:pic>
      <p:pic>
        <p:nvPicPr>
          <p:cNvPr id="4" name="Picture 3"/>
          <p:cNvPicPr>
            <a:picLocks noChangeAspect="1"/>
          </p:cNvPicPr>
          <p:nvPr/>
        </p:nvPicPr>
        <p:blipFill>
          <a:blip r:embed="rId4"/>
          <a:stretch>
            <a:fillRect/>
          </a:stretch>
        </p:blipFill>
        <p:spPr>
          <a:xfrm>
            <a:off x="320424" y="2487528"/>
            <a:ext cx="4974209" cy="5868654"/>
          </a:xfrm>
          <a:prstGeom prst="rect">
            <a:avLst/>
          </a:prstGeom>
        </p:spPr>
      </p:pic>
      <p:sp>
        <p:nvSpPr>
          <p:cNvPr id="5" name="Shape 105"/>
          <p:cNvSpPr/>
          <p:nvPr/>
        </p:nvSpPr>
        <p:spPr>
          <a:xfrm>
            <a:off x="5867400" y="4057956"/>
            <a:ext cx="6969700" cy="34265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marL="342900" indent="-342900">
              <a:buFont typeface="Arial" panose="020B0604020202020204" pitchFamily="34" charset="0"/>
              <a:buChar char="•"/>
              <a:defRPr sz="2400">
                <a:latin typeface="+mn-lt"/>
                <a:ea typeface="+mn-ea"/>
                <a:cs typeface="+mn-cs"/>
                <a:sym typeface="Proxima Nova Semibold"/>
              </a:defRPr>
            </a:pPr>
            <a:r>
              <a:rPr lang="en-US" dirty="0" smtClean="0"/>
              <a:t>Read relatable, real life descriptions of day-to-day life in popular jobs</a:t>
            </a:r>
          </a:p>
          <a:p>
            <a:pPr>
              <a:defRPr sz="2400">
                <a:latin typeface="+mn-lt"/>
                <a:ea typeface="+mn-ea"/>
                <a:cs typeface="+mn-cs"/>
                <a:sym typeface="Proxima Nova Semibold"/>
              </a:defRPr>
            </a:pPr>
            <a:endParaRPr lang="en-US" dirty="0" smtClean="0"/>
          </a:p>
          <a:p>
            <a:pPr marL="342900" indent="-342900">
              <a:buFont typeface="Arial" panose="020B0604020202020204" pitchFamily="34" charset="0"/>
              <a:buChar char="•"/>
              <a:defRPr sz="2400">
                <a:latin typeface="+mn-lt"/>
                <a:ea typeface="+mn-ea"/>
                <a:cs typeface="+mn-cs"/>
                <a:sym typeface="Proxima Nova Semibold"/>
              </a:defRPr>
            </a:pPr>
            <a:r>
              <a:rPr lang="en-US" dirty="0" smtClean="0"/>
              <a:t>See the potential salary range</a:t>
            </a:r>
          </a:p>
          <a:p>
            <a:pPr>
              <a:defRPr sz="2400">
                <a:latin typeface="+mn-lt"/>
                <a:ea typeface="+mn-ea"/>
                <a:cs typeface="+mn-cs"/>
                <a:sym typeface="Proxima Nova Semibold"/>
              </a:defRPr>
            </a:pPr>
            <a:endParaRPr lang="en-US" dirty="0" smtClean="0"/>
          </a:p>
          <a:p>
            <a:pPr marL="342900" indent="-342900">
              <a:buFont typeface="Arial" panose="020B0604020202020204" pitchFamily="34" charset="0"/>
              <a:buChar char="•"/>
              <a:defRPr sz="2400">
                <a:latin typeface="+mn-lt"/>
                <a:ea typeface="+mn-ea"/>
                <a:cs typeface="+mn-cs"/>
                <a:sym typeface="Proxima Nova Semibold"/>
              </a:defRPr>
            </a:pPr>
            <a:r>
              <a:rPr lang="en-US" dirty="0" smtClean="0"/>
              <a:t>Find out what education you need to get the job</a:t>
            </a:r>
          </a:p>
          <a:p>
            <a:pPr>
              <a:defRPr sz="2400">
                <a:latin typeface="+mn-lt"/>
                <a:ea typeface="+mn-ea"/>
                <a:cs typeface="+mn-cs"/>
                <a:sym typeface="Proxima Nova Semibold"/>
              </a:defRPr>
            </a:pPr>
            <a:endParaRPr lang="en-US" dirty="0" smtClean="0"/>
          </a:p>
          <a:p>
            <a:pPr marL="342900" indent="-342900">
              <a:buFont typeface="Arial" panose="020B0604020202020204" pitchFamily="34" charset="0"/>
              <a:buChar char="•"/>
              <a:defRPr sz="2400">
                <a:latin typeface="+mn-lt"/>
                <a:ea typeface="+mn-ea"/>
                <a:cs typeface="+mn-cs"/>
                <a:sym typeface="Proxima Nova Semibold"/>
              </a:defRPr>
            </a:pPr>
            <a:r>
              <a:rPr lang="en-US" dirty="0" smtClean="0"/>
              <a:t>See how your interests, skills, </a:t>
            </a:r>
            <a:r>
              <a:rPr lang="en-US" dirty="0" smtClean="0"/>
              <a:t>and education </a:t>
            </a:r>
            <a:r>
              <a:rPr lang="en-US" dirty="0" smtClean="0"/>
              <a:t>match up with each job</a:t>
            </a:r>
            <a:endParaRPr dirty="0"/>
          </a:p>
        </p:txBody>
      </p:sp>
      <p:sp>
        <p:nvSpPr>
          <p:cNvPr id="6" name="Shape 104"/>
          <p:cNvSpPr/>
          <p:nvPr/>
        </p:nvSpPr>
        <p:spPr>
          <a:xfrm>
            <a:off x="7373588" y="2888581"/>
            <a:ext cx="3513782"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lgn="ctr">
              <a:defRPr sz="3600"/>
            </a:lvl1pPr>
          </a:lstStyle>
          <a:p>
            <a:r>
              <a:rPr lang="en-US" dirty="0" smtClean="0"/>
              <a:t>Job Descriptions</a:t>
            </a:r>
            <a:endParaRPr dirty="0"/>
          </a:p>
        </p:txBody>
      </p:sp>
      <p:cxnSp>
        <p:nvCxnSpPr>
          <p:cNvPr id="7" name="Straight Connector 6"/>
          <p:cNvCxnSpPr/>
          <p:nvPr/>
        </p:nvCxnSpPr>
        <p:spPr>
          <a:xfrm>
            <a:off x="6967728" y="3545171"/>
            <a:ext cx="4334256"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601145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3"/>
          <p:cNvSpPr/>
          <p:nvPr/>
        </p:nvSpPr>
        <p:spPr>
          <a:xfrm>
            <a:off x="3822186" y="1948703"/>
            <a:ext cx="5360442"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lgn="ctr">
              <a:defRPr sz="3600"/>
            </a:lvl1pPr>
          </a:lstStyle>
          <a:p>
            <a:r>
              <a:rPr lang="en-US" dirty="0" smtClean="0"/>
              <a:t>Education and Employers</a:t>
            </a:r>
            <a:endParaRPr dirty="0"/>
          </a:p>
        </p:txBody>
      </p:sp>
      <p:pic>
        <p:nvPicPr>
          <p:cNvPr id="4" name="Picture 3"/>
          <p:cNvPicPr>
            <a:picLocks noChangeAspect="1"/>
          </p:cNvPicPr>
          <p:nvPr/>
        </p:nvPicPr>
        <p:blipFill>
          <a:blip r:embed="rId3"/>
          <a:stretch>
            <a:fillRect/>
          </a:stretch>
        </p:blipFill>
        <p:spPr>
          <a:xfrm>
            <a:off x="6929809" y="3008897"/>
            <a:ext cx="5583368" cy="2486025"/>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4"/>
          <a:stretch>
            <a:fillRect/>
          </a:stretch>
        </p:blipFill>
        <p:spPr>
          <a:xfrm>
            <a:off x="564739" y="3008897"/>
            <a:ext cx="5515553" cy="2486025"/>
          </a:xfrm>
          <a:prstGeom prst="rect">
            <a:avLst/>
          </a:prstGeom>
          <a:effectLst>
            <a:outerShdw blurRad="63500" sx="102000" sy="102000" algn="ctr" rotWithShape="0">
              <a:prstClr val="black">
                <a:alpha val="40000"/>
              </a:prstClr>
            </a:outerShdw>
          </a:effectLst>
        </p:spPr>
      </p:pic>
      <p:sp>
        <p:nvSpPr>
          <p:cNvPr id="7" name="Shape 114"/>
          <p:cNvSpPr/>
          <p:nvPr/>
        </p:nvSpPr>
        <p:spPr>
          <a:xfrm>
            <a:off x="1195734" y="5675921"/>
            <a:ext cx="4136853" cy="203132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marL="342900" indent="-342900">
              <a:spcBef>
                <a:spcPts val="3200"/>
              </a:spcBef>
              <a:buSzPct val="75000"/>
              <a:buFont typeface="Wingdings" panose="05000000000000000000" pitchFamily="2" charset="2"/>
              <a:buChar char="q"/>
              <a:defRPr sz="2400"/>
            </a:pPr>
            <a:r>
              <a:rPr lang="en-US" dirty="0" smtClean="0"/>
              <a:t>School Profiles</a:t>
            </a:r>
          </a:p>
          <a:p>
            <a:pPr marL="342900" indent="-342900">
              <a:spcBef>
                <a:spcPts val="3200"/>
              </a:spcBef>
              <a:buSzPct val="75000"/>
              <a:buFont typeface="Wingdings" panose="05000000000000000000" pitchFamily="2" charset="2"/>
              <a:buChar char="q"/>
              <a:defRPr sz="2400"/>
            </a:pPr>
            <a:r>
              <a:rPr lang="en-US" dirty="0" smtClean="0"/>
              <a:t>Connections to Programs</a:t>
            </a:r>
          </a:p>
          <a:p>
            <a:pPr marL="342900" indent="-342900">
              <a:spcBef>
                <a:spcPts val="3200"/>
              </a:spcBef>
              <a:buSzPct val="75000"/>
              <a:buFont typeface="Wingdings" panose="05000000000000000000" pitchFamily="2" charset="2"/>
              <a:buChar char="q"/>
              <a:defRPr sz="2400"/>
            </a:pPr>
            <a:r>
              <a:rPr lang="en-US" dirty="0" smtClean="0"/>
              <a:t>Links to Scholarships</a:t>
            </a:r>
            <a:endParaRPr dirty="0"/>
          </a:p>
        </p:txBody>
      </p:sp>
      <p:sp>
        <p:nvSpPr>
          <p:cNvPr id="8" name="Shape 114"/>
          <p:cNvSpPr/>
          <p:nvPr/>
        </p:nvSpPr>
        <p:spPr>
          <a:xfrm>
            <a:off x="7899525" y="5675921"/>
            <a:ext cx="4136853" cy="203132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marL="342900" indent="-342900">
              <a:spcBef>
                <a:spcPts val="3200"/>
              </a:spcBef>
              <a:buSzPct val="75000"/>
              <a:buFont typeface="Wingdings" panose="05000000000000000000" pitchFamily="2" charset="2"/>
              <a:buChar char="q"/>
              <a:defRPr sz="2400"/>
            </a:pPr>
            <a:r>
              <a:rPr lang="en-US" dirty="0" smtClean="0"/>
              <a:t>Company Profiles</a:t>
            </a:r>
          </a:p>
          <a:p>
            <a:pPr marL="342900" indent="-342900">
              <a:spcBef>
                <a:spcPts val="3200"/>
              </a:spcBef>
              <a:buSzPct val="75000"/>
              <a:buFont typeface="Wingdings" panose="05000000000000000000" pitchFamily="2" charset="2"/>
              <a:buChar char="q"/>
              <a:defRPr sz="2400"/>
            </a:pPr>
            <a:r>
              <a:rPr lang="en-US" dirty="0" smtClean="0"/>
              <a:t>Links to Job Listings</a:t>
            </a:r>
          </a:p>
          <a:p>
            <a:pPr marL="342900" indent="-342900">
              <a:spcBef>
                <a:spcPts val="3200"/>
              </a:spcBef>
              <a:buSzPct val="75000"/>
              <a:buFont typeface="Wingdings" panose="05000000000000000000" pitchFamily="2" charset="2"/>
              <a:buChar char="q"/>
              <a:defRPr sz="2400"/>
            </a:pPr>
            <a:r>
              <a:rPr lang="en-US" dirty="0" smtClean="0"/>
              <a:t>Social Impact</a:t>
            </a:r>
            <a:endParaRPr dirty="0"/>
          </a:p>
        </p:txBody>
      </p:sp>
    </p:spTree>
    <p:extLst>
      <p:ext uri="{BB962C8B-B14F-4D97-AF65-F5344CB8AC3E}">
        <p14:creationId xmlns:p14="http://schemas.microsoft.com/office/powerpoint/2010/main" val="166549645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3177047" y="1716039"/>
            <a:ext cx="6650706" cy="6650706"/>
          </a:xfrm>
          <a:prstGeom prst="rect">
            <a:avLst/>
          </a:prstGeom>
        </p:spPr>
      </p:pic>
    </p:spTree>
    <p:extLst>
      <p:ext uri="{BB962C8B-B14F-4D97-AF65-F5344CB8AC3E}">
        <p14:creationId xmlns:p14="http://schemas.microsoft.com/office/powerpoint/2010/main" val="382458295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Proxima Nova Semibold"/>
        <a:ea typeface="Proxima Nova Semibold"/>
        <a:cs typeface="Proxima Nova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Proxima Nova Semibold"/>
        <a:ea typeface="Proxima Nova Semibold"/>
        <a:cs typeface="Proxima Nova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469</TotalTime>
  <Words>848</Words>
  <Application>Microsoft Office PowerPoint</Application>
  <PresentationFormat>Custom</PresentationFormat>
  <Paragraphs>54</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Avenir Roman</vt:lpstr>
      <vt:lpstr>Helvetica Light</vt:lpstr>
      <vt:lpstr>Proxima Nova</vt:lpstr>
      <vt:lpstr>Proxima Nova Semibold</vt:lpstr>
      <vt:lpstr>Wingdings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Brown</dc:creator>
  <cp:lastModifiedBy>Lewis Brown</cp:lastModifiedBy>
  <cp:revision>22</cp:revision>
  <cp:lastPrinted>2017-06-16T19:44:57Z</cp:lastPrinted>
  <dcterms:modified xsi:type="dcterms:W3CDTF">2017-07-11T20:26:38Z</dcterms:modified>
</cp:coreProperties>
</file>